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emf" ContentType="image/x-emf"/>
  <Default Extension="wdp" ContentType="image/vnd.ms-photo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6"/>
  </p:notesMasterIdLst>
  <p:sldIdLst>
    <p:sldId id="256" r:id="rId2"/>
    <p:sldId id="257" r:id="rId3"/>
    <p:sldId id="259" r:id="rId4"/>
    <p:sldId id="330" r:id="rId5"/>
    <p:sldId id="331" r:id="rId6"/>
    <p:sldId id="332" r:id="rId7"/>
    <p:sldId id="333" r:id="rId8"/>
    <p:sldId id="334" r:id="rId9"/>
    <p:sldId id="258" r:id="rId10"/>
    <p:sldId id="280" r:id="rId11"/>
    <p:sldId id="274" r:id="rId12"/>
    <p:sldId id="287" r:id="rId13"/>
    <p:sldId id="288" r:id="rId14"/>
    <p:sldId id="290" r:id="rId15"/>
    <p:sldId id="266" r:id="rId16"/>
    <p:sldId id="283" r:id="rId17"/>
    <p:sldId id="284" r:id="rId18"/>
    <p:sldId id="282" r:id="rId19"/>
    <p:sldId id="338" r:id="rId20"/>
    <p:sldId id="275" r:id="rId21"/>
    <p:sldId id="337" r:id="rId22"/>
    <p:sldId id="271" r:id="rId23"/>
    <p:sldId id="291" r:id="rId24"/>
    <p:sldId id="272" r:id="rId25"/>
    <p:sldId id="264" r:id="rId26"/>
    <p:sldId id="278" r:id="rId27"/>
    <p:sldId id="273" r:id="rId28"/>
    <p:sldId id="276" r:id="rId29"/>
    <p:sldId id="286" r:id="rId30"/>
    <p:sldId id="277" r:id="rId31"/>
    <p:sldId id="265" r:id="rId32"/>
    <p:sldId id="292" r:id="rId33"/>
    <p:sldId id="294" r:id="rId34"/>
    <p:sldId id="325" r:id="rId35"/>
    <p:sldId id="314" r:id="rId36"/>
    <p:sldId id="315" r:id="rId37"/>
    <p:sldId id="335" r:id="rId38"/>
    <p:sldId id="295" r:id="rId39"/>
    <p:sldId id="326" r:id="rId40"/>
    <p:sldId id="327" r:id="rId41"/>
    <p:sldId id="328" r:id="rId42"/>
    <p:sldId id="339" r:id="rId43"/>
    <p:sldId id="336" r:id="rId44"/>
    <p:sldId id="312" r:id="rId45"/>
    <p:sldId id="319" r:id="rId46"/>
    <p:sldId id="322" r:id="rId47"/>
    <p:sldId id="313" r:id="rId48"/>
    <p:sldId id="316" r:id="rId49"/>
    <p:sldId id="317" r:id="rId50"/>
    <p:sldId id="320" r:id="rId51"/>
    <p:sldId id="321" r:id="rId52"/>
    <p:sldId id="323" r:id="rId53"/>
    <p:sldId id="311" r:id="rId54"/>
    <p:sldId id="324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notesMaster" Target="notesMasters/notesMaster1.xml"/><Relationship Id="rId57" Type="http://schemas.openxmlformats.org/officeDocument/2006/relationships/printerSettings" Target="printerSettings/printerSettings1.bin"/><Relationship Id="rId58" Type="http://schemas.openxmlformats.org/officeDocument/2006/relationships/presProps" Target="presProps.xml"/><Relationship Id="rId59" Type="http://schemas.openxmlformats.org/officeDocument/2006/relationships/viewProps" Target="viewProp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theme" Target="theme/theme1.xml"/><Relationship Id="rId6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A0F8C-444A-BF47-8F6D-6EF61220B357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F05B9-BFD0-C445-9742-2DB050C9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4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1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0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98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3531870"/>
            <a:ext cx="7360920" cy="800100"/>
          </a:xfrm>
          <a:prstGeom prst="rect">
            <a:avLst/>
          </a:prstGeom>
        </p:spPr>
        <p:txBody>
          <a:bodyPr lIns="82296" tIns="41148" rIns="82296" bIns="41148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855757"/>
      </p:ext>
    </p:extLst>
  </p:cSld>
  <p:clrMapOvr>
    <a:masterClrMapping/>
  </p:clrMapOvr>
  <p:transition xmlns:p14="http://schemas.microsoft.com/office/powerpoint/2010/main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7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5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0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7CC8B-CF79-4142-AD60-196828C35C8D}" type="datetimeFigureOut">
              <a:rPr lang="en-US" smtClean="0"/>
              <a:t>08/10/15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emf"/><Relationship Id="rId3" Type="http://schemas.openxmlformats.org/officeDocument/2006/relationships/image" Target="../media/image26.e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microsoft.com/office/2007/relationships/hdphoto" Target="../media/hdphoto1.wdp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.png"/><Relationship Id="rId3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Relationship Id="rId3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png"/><Relationship Id="rId7" Type="http://schemas.openxmlformats.org/officeDocument/2006/relationships/image" Target="../media/image10.png"/><Relationship Id="rId8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6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8.jpe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9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Relationship Id="rId3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1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2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4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5.png"/><Relationship Id="rId3" Type="http://schemas.openxmlformats.org/officeDocument/2006/relationships/image" Target="../media/image5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7.png"/><Relationship Id="rId3" Type="http://schemas.openxmlformats.org/officeDocument/2006/relationships/image" Target="../media/image58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9.png"/><Relationship Id="rId3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2.png"/><Relationship Id="rId3" Type="http://schemas.openxmlformats.org/officeDocument/2006/relationships/image" Target="../media/image6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4" Type="http://schemas.openxmlformats.org/officeDocument/2006/relationships/image" Target="../media/image57.png"/><Relationship Id="rId5" Type="http://schemas.openxmlformats.org/officeDocument/2006/relationships/image" Target="../media/image5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5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Relationship Id="rId3" Type="http://schemas.openxmlformats.org/officeDocument/2006/relationships/image" Target="../media/image6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12.png"/><Relationship Id="rId5" Type="http://schemas.openxmlformats.org/officeDocument/2006/relationships/image" Target="../media/image14.png"/><Relationship Id="rId6" Type="http://schemas.openxmlformats.org/officeDocument/2006/relationships/image" Target="../media/image15.png"/><Relationship Id="rId7" Type="http://schemas.openxmlformats.org/officeDocument/2006/relationships/image" Target="../media/image16.png"/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386943" y="2130425"/>
            <a:ext cx="8344070" cy="1470025"/>
          </a:xfrm>
        </p:spPr>
        <p:txBody>
          <a:bodyPr>
            <a:normAutofit/>
          </a:bodyPr>
          <a:lstStyle/>
          <a:p>
            <a:r>
              <a:rPr lang="en-US" dirty="0"/>
              <a:t>Thoughts on reproducibility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Lex Nederbragt</a:t>
            </a:r>
          </a:p>
          <a:p>
            <a:endParaRPr lang="en-US" dirty="0"/>
          </a:p>
          <a:p>
            <a:r>
              <a:rPr lang="en-US" sz="2400" dirty="0" smtClean="0"/>
              <a:t>With input from </a:t>
            </a:r>
            <a:r>
              <a:rPr lang="en-US" sz="2400" dirty="0" err="1" smtClean="0"/>
              <a:t>Geir</a:t>
            </a:r>
            <a:r>
              <a:rPr lang="en-US" sz="2400" dirty="0" smtClean="0"/>
              <a:t> </a:t>
            </a:r>
            <a:r>
              <a:rPr lang="en-US" sz="2400" dirty="0" err="1" smtClean="0"/>
              <a:t>Kjetil</a:t>
            </a:r>
            <a:r>
              <a:rPr lang="en-US" sz="2400" dirty="0" smtClean="0"/>
              <a:t> </a:t>
            </a:r>
            <a:r>
              <a:rPr lang="en-US" sz="2400" dirty="0" err="1" smtClean="0"/>
              <a:t>Sandve</a:t>
            </a:r>
            <a:endParaRPr lang="en-US" sz="2400" dirty="0" smtClean="0"/>
          </a:p>
          <a:p>
            <a:r>
              <a:rPr lang="en-US" sz="2400" dirty="0" smtClean="0"/>
              <a:t>Dept. of Informatics, UiO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90681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936929" y="1895850"/>
            <a:ext cx="2932814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80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TRUST</a:t>
            </a:r>
            <a:endParaRPr lang="nb-NO" sz="80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631735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worst case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" y="6488668"/>
            <a:ext cx="914399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www.sciencemag.org</a:t>
            </a:r>
            <a:r>
              <a:rPr lang="en-US" dirty="0"/>
              <a:t>/content/334/6056/579.</a:t>
            </a:r>
            <a:r>
              <a:rPr lang="en-US" dirty="0" smtClean="0"/>
              <a:t>full.pdf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57400"/>
            <a:ext cx="9144000" cy="273002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41411" y="1797174"/>
            <a:ext cx="926935" cy="52045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3031028" y="2899562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6933277" y="2899561"/>
            <a:ext cx="2024679" cy="188786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1" y="3995892"/>
            <a:ext cx="2923204" cy="791530"/>
          </a:xfrm>
          <a:prstGeom prst="rect">
            <a:avLst/>
          </a:prstGeom>
          <a:solidFill>
            <a:schemeClr val="bg1">
              <a:alpha val="77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150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b="20895"/>
          <a:stretch/>
        </p:blipFill>
        <p:spPr>
          <a:xfrm>
            <a:off x="457200" y="1385309"/>
            <a:ext cx="8016170" cy="29582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/>
              <a:t>Less than half of selected microarray experiments published in Nature Genetics could be </a:t>
            </a:r>
            <a:r>
              <a:rPr lang="en-US" sz="2400" dirty="0" smtClean="0"/>
              <a:t>reproduced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3757987" y="2921169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en-US" dirty="0"/>
              <a:t>Nat Genet 41(2):149-</a:t>
            </a:r>
            <a:r>
              <a:rPr lang="en-US" dirty="0" smtClean="0"/>
              <a:t>55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62271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3522"/>
            <a:ext cx="9144000" cy="441194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bad is it?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067912" y="5042712"/>
            <a:ext cx="7008176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“More </a:t>
            </a:r>
            <a:r>
              <a:rPr lang="en-US" sz="2400" dirty="0"/>
              <a:t>than half [of surveyed papers] do not provide primary data and list neither the version nor the parameters used [for read mapping</a:t>
            </a:r>
            <a:r>
              <a:rPr lang="en-US" sz="2400" dirty="0" smtClean="0"/>
              <a:t>]”</a:t>
            </a:r>
            <a:endParaRPr lang="en-US" sz="2400" dirty="0"/>
          </a:p>
        </p:txBody>
      </p:sp>
      <p:sp>
        <p:nvSpPr>
          <p:cNvPr id="5" name="Rectangle 4"/>
          <p:cNvSpPr/>
          <p:nvPr/>
        </p:nvSpPr>
        <p:spPr>
          <a:xfrm>
            <a:off x="4219787" y="1911048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da-DK" dirty="0"/>
              <a:t>Nat Rev Genet 13(9):667-72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075556" y="2409768"/>
            <a:ext cx="2868631" cy="2585323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algn="r"/>
            <a:r>
              <a:rPr lang="da-DK" dirty="0">
                <a:solidFill>
                  <a:schemeClr val="bg1"/>
                </a:solidFill>
              </a:rPr>
              <a:t>Nat Rev Genet 13(9):667-</a:t>
            </a:r>
            <a:r>
              <a:rPr lang="da-DK" dirty="0" smtClean="0">
                <a:solidFill>
                  <a:schemeClr val="bg1"/>
                </a:solidFill>
              </a:rPr>
              <a:t>72</a:t>
            </a: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da-DK" dirty="0" smtClean="0">
              <a:solidFill>
                <a:schemeClr val="bg1"/>
              </a:solidFill>
            </a:endParaRPr>
          </a:p>
          <a:p>
            <a:pPr algn="r"/>
            <a:endParaRPr lang="da-DK" dirty="0">
              <a:solidFill>
                <a:schemeClr val="bg1"/>
              </a:solidFill>
            </a:endParaRPr>
          </a:p>
          <a:p>
            <a:pPr algn="r"/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2737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reproducibility crisis?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76199"/>
            <a:ext cx="9144000" cy="421863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57200" y="5295850"/>
            <a:ext cx="802756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200" dirty="0" smtClean="0"/>
              <a:t>Lack of reproducibility related </a:t>
            </a:r>
            <a:r>
              <a:rPr lang="en-US" sz="3200" dirty="0"/>
              <a:t>to a sharply increasing rate and failed clinical </a:t>
            </a:r>
            <a:r>
              <a:rPr lang="en-US" sz="3200" dirty="0" smtClean="0"/>
              <a:t>trials</a:t>
            </a:r>
            <a:r>
              <a:rPr lang="en-US" sz="3200" dirty="0"/>
              <a:t>?</a:t>
            </a:r>
          </a:p>
        </p:txBody>
      </p:sp>
      <p:sp>
        <p:nvSpPr>
          <p:cNvPr id="5" name="Rectangle 4"/>
          <p:cNvSpPr/>
          <p:nvPr/>
        </p:nvSpPr>
        <p:spPr>
          <a:xfrm>
            <a:off x="5859809" y="1498268"/>
            <a:ext cx="3168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Nat Rev Drug </a:t>
            </a:r>
            <a:r>
              <a:rPr lang="en-US" dirty="0" err="1"/>
              <a:t>Discov</a:t>
            </a:r>
            <a:r>
              <a:rPr lang="en-US" dirty="0"/>
              <a:t>. 10(9):712)</a:t>
            </a:r>
          </a:p>
        </p:txBody>
      </p:sp>
    </p:spTree>
    <p:extLst>
      <p:ext uri="{BB962C8B-B14F-4D97-AF65-F5344CB8AC3E}">
        <p14:creationId xmlns:p14="http://schemas.microsoft.com/office/powerpoint/2010/main" val="2458754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reproducibility crisis?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334780"/>
            <a:ext cx="91440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/>
              <a:t>Retraction rates are on the </a:t>
            </a:r>
            <a:r>
              <a:rPr lang="en-US" sz="1400" dirty="0" smtClean="0"/>
              <a:t>rise Murat </a:t>
            </a:r>
            <a:r>
              <a:rPr lang="en-US" sz="1400" dirty="0" err="1"/>
              <a:t>Cokol</a:t>
            </a:r>
            <a:r>
              <a:rPr lang="en-US" sz="1400" dirty="0"/>
              <a:t>, </a:t>
            </a:r>
            <a:r>
              <a:rPr lang="en-US" sz="1400" dirty="0" err="1"/>
              <a:t>Fatih</a:t>
            </a:r>
            <a:r>
              <a:rPr lang="en-US" sz="1400" dirty="0"/>
              <a:t> </a:t>
            </a:r>
            <a:r>
              <a:rPr lang="en-US" sz="1400" dirty="0" err="1"/>
              <a:t>Ozbay</a:t>
            </a:r>
            <a:r>
              <a:rPr lang="en-US" sz="1400" dirty="0"/>
              <a:t> &amp; Raul Rodriguez-</a:t>
            </a:r>
            <a:r>
              <a:rPr lang="en-US" sz="1400" dirty="0" smtClean="0"/>
              <a:t>Esteban</a:t>
            </a:r>
          </a:p>
          <a:p>
            <a:r>
              <a:rPr lang="en-US" sz="1400" dirty="0" smtClean="0"/>
              <a:t>EMBO reports (2008) 9, 2 doi:10.1038/sj.embor.7401143</a:t>
            </a:r>
            <a:endParaRPr lang="en-US" sz="1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7936" y="1238928"/>
            <a:ext cx="6481397" cy="4033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4789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alphaModFix amt="28000"/>
          </a:blip>
          <a:stretch>
            <a:fillRect/>
          </a:stretch>
        </p:blipFill>
        <p:spPr>
          <a:xfrm>
            <a:off x="584200" y="1231900"/>
            <a:ext cx="7962900" cy="4394200"/>
          </a:xfrm>
          <a:prstGeom prst="rect">
            <a:avLst/>
          </a:prstGeom>
        </p:spPr>
      </p:pic>
      <p:pic>
        <p:nvPicPr>
          <p:cNvPr id="4" name="Picture 3" descr="Cod genome Nature 2011.pdf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71454"/>
          <a:stretch/>
        </p:blipFill>
        <p:spPr>
          <a:xfrm>
            <a:off x="581940" y="1233440"/>
            <a:ext cx="7956811" cy="29851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074105" y="6051906"/>
            <a:ext cx="6526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2011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9150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example from our own work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595065" y="6236572"/>
            <a:ext cx="4465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Supplementary information, page 19-63 of 72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9881"/>
            <a:ext cx="8452402" cy="5027722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521505" y="2635964"/>
            <a:ext cx="6528244" cy="138499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endParaRPr lang="en-US" sz="2800" dirty="0" smtClean="0"/>
          </a:p>
          <a:p>
            <a:pPr algn="ctr"/>
            <a:r>
              <a:rPr lang="en-US" sz="2800" dirty="0" smtClean="0"/>
              <a:t>Are all these figures/tables reproducible?</a:t>
            </a:r>
          </a:p>
          <a:p>
            <a:pPr algn="ctr"/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85374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9400"/>
            <a:ext cx="9144000" cy="374573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7149" y="3336755"/>
            <a:ext cx="7095361" cy="291208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 exercise in reproducibility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020263" y="1144380"/>
            <a:ext cx="4812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Master student project  at informatics </a:t>
            </a:r>
            <a:r>
              <a:rPr lang="en-US" dirty="0" err="1" smtClean="0"/>
              <a:t>Sabba</a:t>
            </a:r>
            <a:r>
              <a:rPr lang="en-US" dirty="0" smtClean="0"/>
              <a:t> </a:t>
            </a:r>
            <a:r>
              <a:rPr lang="en-US" dirty="0" err="1" smtClean="0"/>
              <a:t>Ifzal</a:t>
            </a:r>
            <a:endParaRPr 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3085796" y="3986530"/>
            <a:ext cx="3482936" cy="470646"/>
            <a:chOff x="3085796" y="3986530"/>
            <a:chExt cx="3482936" cy="470646"/>
          </a:xfrm>
        </p:grpSpPr>
        <p:sp>
          <p:nvSpPr>
            <p:cNvPr id="6" name="Donut 5"/>
            <p:cNvSpPr/>
            <p:nvPr/>
          </p:nvSpPr>
          <p:spPr>
            <a:xfrm>
              <a:off x="3085796" y="3989891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7" name="Donut 6"/>
            <p:cNvSpPr/>
            <p:nvPr/>
          </p:nvSpPr>
          <p:spPr>
            <a:xfrm>
              <a:off x="5634265" y="3986530"/>
              <a:ext cx="934467" cy="467285"/>
            </a:xfrm>
            <a:prstGeom prst="donut">
              <a:avLst>
                <a:gd name="adj" fmla="val 4594"/>
              </a:avLst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371203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Blast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85991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whoami</a:t>
            </a:r>
            <a:endParaRPr lang="en-US" dirty="0"/>
          </a:p>
        </p:txBody>
      </p:sp>
      <p:pic>
        <p:nvPicPr>
          <p:cNvPr id="11" name="Picture 10" descr="NSC_logo_original_RG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7647" y="3013680"/>
            <a:ext cx="4278538" cy="91115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100000" l="295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126859" y="1591577"/>
            <a:ext cx="2707570" cy="105826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629327" y="5681927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lexnederbragt</a:t>
            </a:r>
            <a:endParaRPr lang="en-US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2463" y="5598161"/>
            <a:ext cx="536864" cy="536864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7565" y="5598161"/>
            <a:ext cx="536864" cy="536864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5902969" y="5681927"/>
            <a:ext cx="25851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flxlexblog.wordpress.com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13906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Solutions</a:t>
            </a:r>
            <a:endParaRPr lang="en-US" dirty="0"/>
          </a:p>
        </p:txBody>
      </p:sp>
      <p:grpSp>
        <p:nvGrpSpPr>
          <p:cNvPr id="3" name="Group 2"/>
          <p:cNvGrpSpPr/>
          <p:nvPr/>
        </p:nvGrpSpPr>
        <p:grpSpPr>
          <a:xfrm>
            <a:off x="0" y="1349277"/>
            <a:ext cx="4742528" cy="5416390"/>
            <a:chOff x="0" y="1349277"/>
            <a:chExt cx="4742528" cy="5416390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57200" y="1349277"/>
              <a:ext cx="3057791" cy="4077055"/>
            </a:xfrm>
            <a:prstGeom prst="rect">
              <a:avLst/>
            </a:prstGeom>
          </p:spPr>
        </p:pic>
        <p:sp>
          <p:nvSpPr>
            <p:cNvPr id="5" name="Rectangle 4"/>
            <p:cNvSpPr/>
            <p:nvPr/>
          </p:nvSpPr>
          <p:spPr>
            <a:xfrm>
              <a:off x="0" y="6488668"/>
              <a:ext cx="4742528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200" dirty="0" smtClean="0"/>
                <a:t>Flick: http://farm4.staticflickr.com/3319/3265787219_bfbc654b5e_o.jpg</a:t>
              </a:r>
              <a:endParaRPr lang="en-US" sz="1200" dirty="0"/>
            </a:p>
          </p:txBody>
        </p:sp>
      </p:grpSp>
      <p:sp>
        <p:nvSpPr>
          <p:cNvPr id="6" name="Rectangle 5"/>
          <p:cNvSpPr/>
          <p:nvPr/>
        </p:nvSpPr>
        <p:spPr>
          <a:xfrm>
            <a:off x="4572000" y="6468227"/>
            <a:ext cx="38142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Wikimedia </a:t>
            </a:r>
            <a:r>
              <a:rPr lang="en-US" sz="1200" dirty="0" smtClean="0"/>
              <a:t>commons</a:t>
            </a:r>
            <a:endParaRPr lang="en-US" sz="12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b="31816"/>
          <a:stretch/>
        </p:blipFill>
        <p:spPr>
          <a:xfrm>
            <a:off x="5327559" y="1349277"/>
            <a:ext cx="3220339" cy="319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09134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spectrum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12419"/>
          <a:stretch/>
        </p:blipFill>
        <p:spPr>
          <a:xfrm>
            <a:off x="0" y="2357035"/>
            <a:ext cx="9144000" cy="2471346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956961" y="6133443"/>
            <a:ext cx="41870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 smtClean="0"/>
              <a:t>Peng</a:t>
            </a:r>
            <a:r>
              <a:rPr lang="en-US" dirty="0" smtClean="0"/>
              <a:t> (2011) </a:t>
            </a:r>
            <a:r>
              <a:rPr lang="en-US" dirty="0" err="1" smtClean="0"/>
              <a:t>doi</a:t>
            </a:r>
            <a:r>
              <a:rPr lang="en-US" dirty="0" smtClean="0"/>
              <a:t>: </a:t>
            </a:r>
            <a:r>
              <a:rPr lang="en-US" dirty="0"/>
              <a:t>10.1126/science.1213847</a:t>
            </a:r>
          </a:p>
        </p:txBody>
      </p:sp>
    </p:spTree>
    <p:extLst>
      <p:ext uri="{BB962C8B-B14F-4D97-AF65-F5344CB8AC3E}">
        <p14:creationId xmlns:p14="http://schemas.microsoft.com/office/powerpoint/2010/main" val="378168431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Reproducibility and reusability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4572000" y="6581001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200" dirty="0"/>
              <a:t>http://</a:t>
            </a:r>
            <a:r>
              <a:rPr lang="en-US" sz="1200" dirty="0" err="1"/>
              <a:t>upload.wikimedia.org</a:t>
            </a:r>
            <a:r>
              <a:rPr lang="en-US" sz="1200" dirty="0"/>
              <a:t>/</a:t>
            </a:r>
            <a:r>
              <a:rPr lang="en-US" sz="1200" dirty="0" err="1"/>
              <a:t>wikipedia</a:t>
            </a:r>
            <a:r>
              <a:rPr lang="en-US" sz="1200" dirty="0"/>
              <a:t>/commons/4/48/</a:t>
            </a:r>
            <a:r>
              <a:rPr lang="en-US" sz="1200" dirty="0" err="1"/>
              <a:t>Recycle.jpg</a:t>
            </a:r>
            <a:endParaRPr lang="en-US" sz="1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09038" y="1255348"/>
            <a:ext cx="3810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0660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Reproducibility: why?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08683"/>
            <a:ext cx="8229600" cy="46400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2512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3" name="Rectangle 2"/>
          <p:cNvSpPr/>
          <p:nvPr/>
        </p:nvSpPr>
        <p:spPr>
          <a:xfrm>
            <a:off x="4112725" y="1174802"/>
            <a:ext cx="22152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Document your work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37" y="1081039"/>
            <a:ext cx="3346273" cy="52982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7606" y="1879494"/>
            <a:ext cx="3837263" cy="2059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9529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852" y="1901003"/>
            <a:ext cx="6509926" cy="3995467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82222" y="6579776"/>
            <a:ext cx="886177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200" dirty="0"/>
              <a:t>http://</a:t>
            </a:r>
            <a:r>
              <a:rPr lang="en-US" sz="1200" dirty="0" err="1"/>
              <a:t>howdoitradestocks.com</a:t>
            </a:r>
            <a:r>
              <a:rPr lang="en-US" sz="1200" dirty="0"/>
              <a:t>/</a:t>
            </a:r>
            <a:r>
              <a:rPr lang="en-US" sz="1200" dirty="0" err="1"/>
              <a:t>wp</a:t>
            </a:r>
            <a:r>
              <a:rPr lang="en-US" sz="1200" dirty="0"/>
              <a:t>-content/uploads/2011/12/share-ideas1.jpg</a:t>
            </a:r>
          </a:p>
        </p:txBody>
      </p:sp>
      <p:sp>
        <p:nvSpPr>
          <p:cNvPr id="8" name="Rectangle 7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9253702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t="3592"/>
          <a:stretch/>
        </p:blipFill>
        <p:spPr>
          <a:xfrm>
            <a:off x="0" y="2023916"/>
            <a:ext cx="9144000" cy="4216475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</p:spPr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3352720" y="1130425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738586" y="1776756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vsbuffalo</a:t>
            </a:r>
            <a:r>
              <a:rPr lang="en-US" sz="1400" dirty="0"/>
              <a:t>/statuses/377651287133003776</a:t>
            </a:r>
          </a:p>
        </p:txBody>
      </p:sp>
    </p:spTree>
    <p:extLst>
      <p:ext uri="{BB962C8B-B14F-4D97-AF65-F5344CB8AC3E}">
        <p14:creationId xmlns:p14="http://schemas.microsoft.com/office/powerpoint/2010/main" val="39490195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3212" y="1039861"/>
            <a:ext cx="5328262" cy="2838223"/>
          </a:xfrm>
          <a:prstGeom prst="rect">
            <a:avLst/>
          </a:prstGeom>
        </p:spPr>
      </p:pic>
      <p:sp>
        <p:nvSpPr>
          <p:cNvPr id="9" name="Bent-Up Arrow 8"/>
          <p:cNvSpPr/>
          <p:nvPr/>
        </p:nvSpPr>
        <p:spPr>
          <a:xfrm rot="5400000">
            <a:off x="1265022" y="2964216"/>
            <a:ext cx="2907032" cy="2698641"/>
          </a:xfrm>
          <a:prstGeom prst="bentUpArrow">
            <a:avLst>
              <a:gd name="adj1" fmla="val 25000"/>
              <a:gd name="adj2" fmla="val 25000"/>
              <a:gd name="adj3" fmla="val 24265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 smtClean="0"/>
              <a:t>How </a:t>
            </a:r>
            <a:r>
              <a:rPr lang="en-US" sz="3600" dirty="0"/>
              <a:t>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8658" y="3948621"/>
            <a:ext cx="4587160" cy="284316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369217" y="4780824"/>
            <a:ext cx="1747293" cy="646331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nb-NO" sz="3600" b="1" cap="none" spc="0" dirty="0" smtClean="0">
                <a:ln w="12700">
                  <a:solidFill>
                    <a:schemeClr val="tx2">
                      <a:satMod val="155000"/>
                    </a:schemeClr>
                  </a:solidFill>
                  <a:prstDash val="solid"/>
                </a:ln>
                <a:solidFill>
                  <a:schemeClr val="bg2">
                    <a:tint val="85000"/>
                    <a:satMod val="155000"/>
                  </a:schemeClr>
                </a:solidFill>
                <a:effectLst>
                  <a:outerShdw blurRad="41275" dist="20320" dir="1800000" algn="tl" rotWithShape="0">
                    <a:srgbClr val="000000">
                      <a:alpha val="40000"/>
                    </a:srgbClr>
                  </a:outerShdw>
                </a:effectLst>
              </a:rPr>
              <a:t>SHARE</a:t>
            </a:r>
            <a:endParaRPr lang="nb-NO" sz="3600" b="1" cap="none" spc="0" dirty="0">
              <a:ln w="12700">
                <a:solidFill>
                  <a:schemeClr val="tx2">
                    <a:satMod val="155000"/>
                  </a:schemeClr>
                </a:solidFill>
                <a:prstDash val="solid"/>
              </a:ln>
              <a:solidFill>
                <a:schemeClr val="bg2">
                  <a:tint val="85000"/>
                  <a:satMod val="155000"/>
                </a:schemeClr>
              </a:solidFill>
              <a:effectLst>
                <a:outerShdw blurRad="41275" dist="20320" dir="18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931715" y="3244334"/>
            <a:ext cx="3377848" cy="369332"/>
          </a:xfrm>
          <a:prstGeom prst="rect">
            <a:avLst/>
          </a:prstGeom>
          <a:solidFill>
            <a:srgbClr val="FFFFFF"/>
          </a:solidFill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lexnederbragt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863244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sp>
        <p:nvSpPr>
          <p:cNvPr id="4" name="Rectangle 3"/>
          <p:cNvSpPr/>
          <p:nvPr/>
        </p:nvSpPr>
        <p:spPr>
          <a:xfrm>
            <a:off x="4821380" y="6340761"/>
            <a:ext cx="412470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www.atlassian.com</a:t>
            </a:r>
            <a:r>
              <a:rPr lang="en-US" dirty="0"/>
              <a:t>/</a:t>
            </a:r>
            <a:r>
              <a:rPr lang="en-US" dirty="0" err="1"/>
              <a:t>git</a:t>
            </a:r>
            <a:r>
              <a:rPr lang="en-US" dirty="0"/>
              <a:t>/workflows</a:t>
            </a:r>
          </a:p>
        </p:txBody>
      </p:sp>
      <p:sp>
        <p:nvSpPr>
          <p:cNvPr id="6" name="Rectangle 5"/>
          <p:cNvSpPr/>
          <p:nvPr/>
        </p:nvSpPr>
        <p:spPr>
          <a:xfrm>
            <a:off x="4270321" y="1186707"/>
            <a:ext cx="1712407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Version </a:t>
            </a:r>
            <a:r>
              <a:rPr lang="en-US" b="1" dirty="0" smtClean="0"/>
              <a:t>control</a:t>
            </a:r>
            <a:endParaRPr lang="en-US" b="1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100" y="1219200"/>
            <a:ext cx="7797800" cy="441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2326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t="1678" b="79"/>
          <a:stretch/>
        </p:blipFill>
        <p:spPr>
          <a:xfrm>
            <a:off x="2278959" y="1152594"/>
            <a:ext cx="4279053" cy="56050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How to make your research </a:t>
            </a:r>
            <a:r>
              <a:rPr lang="en-US" sz="3600" dirty="0" smtClean="0"/>
              <a:t>reproducible</a:t>
            </a:r>
            <a:endParaRPr lang="en-US" sz="36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t="1679" b="36620"/>
          <a:stretch/>
        </p:blipFill>
        <p:spPr>
          <a:xfrm>
            <a:off x="2278959" y="1152595"/>
            <a:ext cx="4279053" cy="35202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1678" b="66232"/>
          <a:stretch/>
        </p:blipFill>
        <p:spPr>
          <a:xfrm>
            <a:off x="2278959" y="1152595"/>
            <a:ext cx="4279053" cy="1830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6766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whatdoido</a:t>
            </a:r>
            <a:endParaRPr lang="en-US" dirty="0"/>
          </a:p>
        </p:txBody>
      </p:sp>
      <p:pic>
        <p:nvPicPr>
          <p:cNvPr id="3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081" y="4716107"/>
            <a:ext cx="1179129" cy="120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7887"/>
          <a:stretch/>
        </p:blipFill>
        <p:spPr>
          <a:xfrm>
            <a:off x="18723" y="1589447"/>
            <a:ext cx="2544761" cy="174478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43910" y="2167824"/>
            <a:ext cx="1380768" cy="1511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7718" y="5085333"/>
            <a:ext cx="1280314" cy="1140448"/>
          </a:xfrm>
          <a:prstGeom prst="rect">
            <a:avLst/>
          </a:prstGeom>
        </p:spPr>
      </p:pic>
      <p:pic>
        <p:nvPicPr>
          <p:cNvPr id="7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2996" y="3751916"/>
            <a:ext cx="2605753" cy="19170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59740" y="4716107"/>
            <a:ext cx="1673422" cy="1340071"/>
          </a:xfrm>
          <a:prstGeom prst="rect">
            <a:avLst/>
          </a:prstGeom>
        </p:spPr>
      </p:pic>
      <p:grpSp>
        <p:nvGrpSpPr>
          <p:cNvPr id="29" name="Group 28"/>
          <p:cNvGrpSpPr/>
          <p:nvPr/>
        </p:nvGrpSpPr>
        <p:grpSpPr>
          <a:xfrm>
            <a:off x="1964177" y="1589447"/>
            <a:ext cx="6337389" cy="3247782"/>
            <a:chOff x="1964177" y="1589447"/>
            <a:chExt cx="6337389" cy="3247782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 rotWithShape="1">
            <a:blip r:embed="rId8"/>
            <a:srcRect l="724" t="2302" r="1068" b="2260"/>
            <a:stretch/>
          </p:blipFill>
          <p:spPr>
            <a:xfrm>
              <a:off x="4754879" y="1589447"/>
              <a:ext cx="3546687" cy="1744787"/>
            </a:xfrm>
            <a:prstGeom prst="rect">
              <a:avLst/>
            </a:prstGeom>
          </p:spPr>
        </p:pic>
        <p:cxnSp>
          <p:nvCxnSpPr>
            <p:cNvPr id="11" name="Straight Arrow Connector 10"/>
            <p:cNvCxnSpPr/>
            <p:nvPr/>
          </p:nvCxnSpPr>
          <p:spPr>
            <a:xfrm flipV="1">
              <a:off x="3938032" y="2167824"/>
              <a:ext cx="934467" cy="623904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 flipV="1">
              <a:off x="1964177" y="2461841"/>
              <a:ext cx="3139451" cy="2375388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3570143" y="2791728"/>
              <a:ext cx="1533485" cy="192437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 flipV="1">
              <a:off x="5427097" y="2461843"/>
              <a:ext cx="0" cy="194740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20"/>
            <p:cNvCxnSpPr/>
            <p:nvPr/>
          </p:nvCxnSpPr>
          <p:spPr>
            <a:xfrm flipH="1" flipV="1">
              <a:off x="6145918" y="2461843"/>
              <a:ext cx="227627" cy="1396250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968505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How to make your research reproducible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6269" y="3822588"/>
            <a:ext cx="5718762" cy="173004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706269" y="5887417"/>
            <a:ext cx="315983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 smtClean="0"/>
              <a:t>www.datacarpentry.org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52875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b="32527"/>
          <a:stretch/>
        </p:blipFill>
        <p:spPr>
          <a:xfrm>
            <a:off x="0" y="965200"/>
            <a:ext cx="9144000" cy="331081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5738586" y="790789"/>
            <a:ext cx="3246674" cy="120032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309586" y="6550223"/>
            <a:ext cx="68580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https://</a:t>
            </a:r>
            <a:r>
              <a:rPr lang="en-US" sz="1400" dirty="0" err="1"/>
              <a:t>twitter.com</a:t>
            </a:r>
            <a:r>
              <a:rPr lang="en-US" sz="1400" dirty="0"/>
              <a:t>/</a:t>
            </a:r>
            <a:r>
              <a:rPr lang="en-US" sz="1400" dirty="0" err="1"/>
              <a:t>ctitusbrown</a:t>
            </a:r>
            <a:r>
              <a:rPr lang="en-US" sz="1400"/>
              <a:t>/status/383730337811296256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1382755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Group exercise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77250" y="1962520"/>
            <a:ext cx="75186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smtClean="0"/>
              <a:t>In groups of two, describe: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Which tools you currently use to do your bioinformatics work</a:t>
            </a:r>
            <a:endParaRPr lang="en-US" sz="2800" dirty="0"/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How you could use those tools (better) to make your work (even) more reproducible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Which tools you think could </a:t>
            </a:r>
            <a:r>
              <a:rPr lang="en-US" sz="2800" dirty="0"/>
              <a:t>help to make your work (even) more </a:t>
            </a:r>
            <a:r>
              <a:rPr lang="en-US" sz="2800" dirty="0" smtClean="0"/>
              <a:t>reproducible, but that you currently do not use</a:t>
            </a:r>
          </a:p>
          <a:p>
            <a:pPr marL="285750" indent="-285750">
              <a:buFont typeface="Arial"/>
              <a:buChar char="•"/>
            </a:pPr>
            <a:r>
              <a:rPr lang="en-US" sz="2800" dirty="0" smtClean="0"/>
              <a:t>Log your results at </a:t>
            </a:r>
            <a:r>
              <a:rPr lang="en-US" sz="2800" dirty="0" err="1" smtClean="0"/>
              <a:t>bit.ly</a:t>
            </a:r>
            <a:r>
              <a:rPr lang="en-US" sz="2800" dirty="0" smtClean="0"/>
              <a:t>/INFBIO4</a:t>
            </a:r>
          </a:p>
        </p:txBody>
      </p:sp>
    </p:spTree>
    <p:extLst>
      <p:ext uri="{BB962C8B-B14F-4D97-AF65-F5344CB8AC3E}">
        <p14:creationId xmlns:p14="http://schemas.microsoft.com/office/powerpoint/2010/main" val="33576669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dirty="0"/>
              <a:t>Interacting with </a:t>
            </a:r>
            <a:r>
              <a:rPr lang="en-US" dirty="0" smtClean="0"/>
              <a:t>bioinformatics </a:t>
            </a:r>
            <a:r>
              <a:rPr lang="en-US" dirty="0"/>
              <a:t>functionality</a:t>
            </a:r>
          </a:p>
        </p:txBody>
      </p:sp>
      <p:sp>
        <p:nvSpPr>
          <p:cNvPr id="1229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1434579" y="4233136"/>
            <a:ext cx="6137000" cy="800100"/>
          </a:xfrm>
          <a:ln/>
        </p:spPr>
        <p:txBody>
          <a:bodyPr/>
          <a:lstStyle/>
          <a:p>
            <a:pPr marL="0" indent="0" algn="ctr">
              <a:buNone/>
              <a:tabLst>
                <a:tab pos="880110" algn="l"/>
                <a:tab pos="880110" algn="l"/>
              </a:tabLst>
            </a:pPr>
            <a:r>
              <a:rPr lang="en-US" dirty="0" smtClean="0"/>
              <a:t>Modified from </a:t>
            </a:r>
            <a:r>
              <a:rPr lang="en-US" dirty="0" err="1" smtClean="0"/>
              <a:t>Geir</a:t>
            </a:r>
            <a:r>
              <a:rPr lang="en-US" dirty="0" smtClean="0"/>
              <a:t> </a:t>
            </a:r>
            <a:r>
              <a:rPr lang="en-US" dirty="0" err="1"/>
              <a:t>Kjetil</a:t>
            </a:r>
            <a:r>
              <a:rPr lang="en-US" dirty="0"/>
              <a:t> </a:t>
            </a:r>
            <a:r>
              <a:rPr lang="en-US" dirty="0" err="1" smtClean="0"/>
              <a:t>Sandve</a:t>
            </a:r>
            <a:r>
              <a:rPr lang="en-US" dirty="0" smtClean="0"/>
              <a:t>, institute </a:t>
            </a:r>
            <a:r>
              <a:rPr lang="en-US" dirty="0"/>
              <a:t>of informatics, UiO</a:t>
            </a:r>
          </a:p>
        </p:txBody>
      </p:sp>
    </p:spTree>
    <p:extLst>
      <p:ext uri="{BB962C8B-B14F-4D97-AF65-F5344CB8AC3E}">
        <p14:creationId xmlns:p14="http://schemas.microsoft.com/office/powerpoint/2010/main" val="380342479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9" name="Rectangle 1"/>
          <p:cNvSpPr>
            <a:spLocks noGrp="1" noChangeArrowheads="1"/>
          </p:cNvSpPr>
          <p:nvPr>
            <p:ph type="title"/>
          </p:nvPr>
        </p:nvSpPr>
        <p:spPr>
          <a:xfrm>
            <a:off x="891540" y="1154430"/>
            <a:ext cx="7360920" cy="2708910"/>
          </a:xfrm>
          <a:ln/>
        </p:spPr>
        <p:txBody>
          <a:bodyPr/>
          <a:lstStyle/>
          <a:p>
            <a:pPr>
              <a:tabLst>
                <a:tab pos="880110" algn="l"/>
              </a:tabLst>
            </a:pPr>
            <a:r>
              <a:rPr lang="en-US" dirty="0" smtClean="0"/>
              <a:t>What tools can/do you use?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1809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Microsoft Word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766751" y="2902147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Possible, familiar environment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impractical,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8035671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Microsoft Excel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4085298" y="1152595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448431" y="2407308"/>
            <a:ext cx="1102192" cy="345112"/>
          </a:xfrm>
          <a:prstGeom prst="ellipse">
            <a:avLst/>
          </a:prstGeom>
          <a:noFill/>
          <a:ln w="28575" cmpd="sng"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898535" y="4016441"/>
            <a:ext cx="6652088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Possible</a:t>
            </a:r>
            <a:r>
              <a:rPr lang="en-US" sz="2800" dirty="0"/>
              <a:t>, </a:t>
            </a:r>
            <a:r>
              <a:rPr lang="en-US" sz="2800" dirty="0" smtClean="0"/>
              <a:t>somewhat powerful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limited, not very reproducible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2782072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Microsoft </a:t>
            </a:r>
            <a:r>
              <a:rPr lang="en-US" dirty="0" smtClean="0"/>
              <a:t>Excel</a:t>
            </a:r>
            <a:endParaRPr lang="en-US" dirty="0"/>
          </a:p>
        </p:txBody>
      </p:sp>
      <p:pic>
        <p:nvPicPr>
          <p:cNvPr id="4" name="Picture 3" descr="1471-2105-5-80-1.jpe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097" y="1620330"/>
            <a:ext cx="7708987" cy="462278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173737" y="6354143"/>
            <a:ext cx="6858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BMC Bioinformatics 2004, 5:80  doi:10.1186/1471-2105-5-</a:t>
            </a:r>
            <a:r>
              <a:rPr lang="en-US" dirty="0" smtClean="0"/>
              <a:t>80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57640" y="1165480"/>
            <a:ext cx="22871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Gene names – oh oh…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0302739"/>
      </p:ext>
    </p:extLst>
  </p:cSld>
  <p:clrMapOvr>
    <a:masterClrMapping/>
  </p:clrMapOvr>
  <p:transition xmlns:p14="http://schemas.microsoft.com/office/powerpoint/2010/main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Unix shell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2205061"/>
            <a:ext cx="8229600" cy="2429302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3834877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close to operating system, many tools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Steep learning curve, dependency hell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8573780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91540" y="1449780"/>
            <a:ext cx="7360920" cy="2882190"/>
          </a:xfrm>
          <a:prstGeom prst="rect">
            <a:avLst/>
          </a:prstGeom>
        </p:spPr>
        <p:txBody>
          <a:bodyPr/>
          <a:lstStyle/>
          <a:p>
            <a:pPr>
              <a:buNone/>
            </a:pPr>
            <a:r>
              <a:rPr lang="en-US" dirty="0" smtClean="0"/>
              <a:t>Constant stream of new software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hard to judge if programs are </a:t>
            </a:r>
          </a:p>
          <a:p>
            <a:pPr>
              <a:buNone/>
            </a:pPr>
            <a:r>
              <a:rPr lang="en-US" dirty="0" smtClean="0"/>
              <a:t>	any good</a:t>
            </a:r>
          </a:p>
          <a:p>
            <a:pPr>
              <a:buFont typeface="Wingdings" charset="2"/>
              <a:buChar char="à"/>
            </a:pPr>
            <a:r>
              <a:rPr lang="en-US" dirty="0" smtClean="0"/>
              <a:t>sometimes a challenge to</a:t>
            </a:r>
          </a:p>
          <a:p>
            <a:pPr>
              <a:buNone/>
            </a:pPr>
            <a:r>
              <a:rPr lang="en-US" dirty="0" smtClean="0"/>
              <a:t>	install a program and</a:t>
            </a:r>
          </a:p>
          <a:p>
            <a:pPr>
              <a:buNone/>
            </a:pPr>
            <a:r>
              <a:rPr lang="en-US" dirty="0" smtClean="0"/>
              <a:t>	get it working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9074" y="2268044"/>
            <a:ext cx="2507726" cy="4263925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861194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howdidistart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1048071" y="2089454"/>
            <a:ext cx="2436544" cy="2861225"/>
            <a:chOff x="813253" y="3696913"/>
            <a:chExt cx="2436544" cy="2861225"/>
          </a:xfrm>
        </p:grpSpPr>
        <p:pic>
          <p:nvPicPr>
            <p:cNvPr id="5" name="Picture 1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3253" y="3696913"/>
              <a:ext cx="2436544" cy="24937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957353" y="6219584"/>
              <a:ext cx="214834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GS FLX from Roche/454</a:t>
              </a:r>
              <a:endParaRPr lang="en-US" sz="1600" dirty="0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4957891" y="1940829"/>
            <a:ext cx="3451887" cy="3132060"/>
            <a:chOff x="4818396" y="2266843"/>
            <a:chExt cx="3451887" cy="3132060"/>
          </a:xfrm>
        </p:grpSpPr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57891" y="2266843"/>
              <a:ext cx="3172897" cy="2841400"/>
            </a:xfrm>
            <a:prstGeom prst="rect">
              <a:avLst/>
            </a:prstGeom>
          </p:spPr>
        </p:pic>
        <p:sp>
          <p:nvSpPr>
            <p:cNvPr id="9" name="TextBox 8"/>
            <p:cNvSpPr txBox="1"/>
            <p:nvPr/>
          </p:nvSpPr>
          <p:spPr>
            <a:xfrm>
              <a:off x="4818396" y="5060349"/>
              <a:ext cx="3451887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600" dirty="0" smtClean="0"/>
                <a:t>Genome Analyzer from </a:t>
              </a:r>
              <a:r>
                <a:rPr lang="en-US" sz="1600" dirty="0" err="1" smtClean="0"/>
                <a:t>Solexa</a:t>
              </a:r>
              <a:r>
                <a:rPr lang="en-US" sz="1600" dirty="0" smtClean="0"/>
                <a:t>/</a:t>
              </a:r>
              <a:r>
                <a:rPr lang="en-US" sz="1600" dirty="0" err="1" smtClean="0"/>
                <a:t>Illumina</a:t>
              </a:r>
              <a:endParaRPr lang="en-US" sz="1600" dirty="0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80212" y="2543062"/>
            <a:ext cx="707596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 smtClean="0"/>
              <a:t>?</a:t>
            </a:r>
            <a:endParaRPr lang="en-US" sz="8800" b="1" dirty="0"/>
          </a:p>
        </p:txBody>
      </p:sp>
      <p:sp>
        <p:nvSpPr>
          <p:cNvPr id="12" name="TextBox 11"/>
          <p:cNvSpPr txBox="1"/>
          <p:nvPr/>
        </p:nvSpPr>
        <p:spPr>
          <a:xfrm>
            <a:off x="3209117" y="5602070"/>
            <a:ext cx="25170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Let’s try them out!</a:t>
            </a:r>
            <a:endParaRPr lang="en-US" sz="2400" dirty="0"/>
          </a:p>
        </p:txBody>
      </p:sp>
      <p:sp>
        <p:nvSpPr>
          <p:cNvPr id="3" name="Rectangle 2"/>
          <p:cNvSpPr/>
          <p:nvPr/>
        </p:nvSpPr>
        <p:spPr>
          <a:xfrm>
            <a:off x="3403489" y="1255379"/>
            <a:ext cx="214361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/>
              <a:t>2007: a grant</a:t>
            </a:r>
          </a:p>
        </p:txBody>
      </p:sp>
    </p:spTree>
    <p:extLst>
      <p:ext uri="{BB962C8B-B14F-4D97-AF65-F5344CB8AC3E}">
        <p14:creationId xmlns:p14="http://schemas.microsoft.com/office/powerpoint/2010/main" val="3905663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109" y="1297275"/>
            <a:ext cx="9239140" cy="52578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99935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Dependency hell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931991" y="6488668"/>
            <a:ext cx="72120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 smtClean="0"/>
              <a:t>http://</a:t>
            </a:r>
            <a:r>
              <a:rPr lang="en-US" dirty="0" err="1" smtClean="0"/>
              <a:t>neidetcher.com/ubuntu_package_dependency.html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00200"/>
            <a:ext cx="8933350" cy="48884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1600200"/>
            <a:ext cx="6734686" cy="461665"/>
          </a:xfrm>
          <a:prstGeom prst="rect">
            <a:avLst/>
          </a:prstGeom>
          <a:solidFill>
            <a:schemeClr val="bg1"/>
          </a:solidFill>
          <a:ln>
            <a:solidFill>
              <a:srgbClr val="000000"/>
            </a:solidFill>
          </a:ln>
        </p:spPr>
        <p:txBody>
          <a:bodyPr wrap="none" rtlCol="0">
            <a:spAutoFit/>
          </a:bodyPr>
          <a:lstStyle/>
          <a:p>
            <a:r>
              <a:rPr lang="en-US" sz="2400" b="1" dirty="0" smtClean="0"/>
              <a:t>http://</a:t>
            </a:r>
            <a:r>
              <a:rPr lang="en-US" sz="2400" b="1" dirty="0" err="1" smtClean="0"/>
              <a:t>en.wikipedia.org/wiki/Dependency_hell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19876607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Shell command ‘language’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6715706" y="5868411"/>
            <a:ext cx="22338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 smtClean="0"/>
              <a:t>Sveinung</a:t>
            </a:r>
            <a:r>
              <a:rPr lang="en-US" dirty="0" smtClean="0"/>
              <a:t> </a:t>
            </a:r>
            <a:r>
              <a:rPr lang="en-US" dirty="0" err="1" smtClean="0"/>
              <a:t>Gundersen</a:t>
            </a:r>
            <a:r>
              <a:rPr lang="en-US" dirty="0" smtClean="0"/>
              <a:t>, this course</a:t>
            </a:r>
            <a:endParaRPr lang="en-US" dirty="0"/>
          </a:p>
        </p:txBody>
      </p:sp>
      <p:grpSp>
        <p:nvGrpSpPr>
          <p:cNvPr id="9" name="Group 8"/>
          <p:cNvGrpSpPr/>
          <p:nvPr/>
        </p:nvGrpSpPr>
        <p:grpSpPr>
          <a:xfrm>
            <a:off x="1155513" y="1407356"/>
            <a:ext cx="7173335" cy="4369395"/>
            <a:chOff x="1155513" y="1521776"/>
            <a:chExt cx="7173335" cy="4369395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 rotWithShape="1">
            <a:blip r:embed="rId2"/>
            <a:srcRect l="6134" r="1762"/>
            <a:stretch/>
          </p:blipFill>
          <p:spPr>
            <a:xfrm>
              <a:off x="1155513" y="1532001"/>
              <a:ext cx="7173335" cy="4359170"/>
            </a:xfrm>
            <a:prstGeom prst="rect">
              <a:avLst/>
            </a:prstGeom>
          </p:spPr>
        </p:pic>
        <p:sp>
          <p:nvSpPr>
            <p:cNvPr id="7" name="Rectangle 6"/>
            <p:cNvSpPr/>
            <p:nvPr/>
          </p:nvSpPr>
          <p:spPr>
            <a:xfrm>
              <a:off x="3603829" y="1521776"/>
              <a:ext cx="2311026" cy="697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9835701"/>
      </p:ext>
    </p:extLst>
  </p:cSld>
  <p:clrMapOvr>
    <a:masterClrMapping/>
  </p:clrMapOvr>
  <p:transition xmlns:p14="http://schemas.microsoft.com/office/powerpoint/2010/main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Shell command ‘language’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14" y="2044303"/>
            <a:ext cx="8583072" cy="2756694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7229289" y="6209317"/>
            <a:ext cx="16275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 err="1" smtClean="0"/>
              <a:t>xkcd.com</a:t>
            </a:r>
            <a:r>
              <a:rPr lang="en-US" dirty="0"/>
              <a:t>/</a:t>
            </a:r>
            <a:r>
              <a:rPr lang="en-US" dirty="0" smtClean="0"/>
              <a:t>1168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8186323"/>
      </p:ext>
    </p:extLst>
  </p:cSld>
  <p:clrMapOvr>
    <a:masterClrMapping/>
  </p:clrMapOvr>
  <p:transition xmlns:p14="http://schemas.microsoft.com/office/powerpoint/2010/main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Programming language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4036" y="4637648"/>
            <a:ext cx="831276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Powerful, flexible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Learning curve, package/module management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49169440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 smtClean="0"/>
              <a:t>Python versus R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823" y="1556325"/>
            <a:ext cx="8122675" cy="235728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2139" y="3184971"/>
            <a:ext cx="4058026" cy="3513933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34916" y="1258189"/>
            <a:ext cx="7109084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/>
              <a:t>Real programming language, easy to learn</a:t>
            </a: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yet optimal for (bio)statistics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2611716" y="4310781"/>
            <a:ext cx="6352153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Lots of (bio)statistics modules, plotting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Not a good programming language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39623389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Jupyter</a:t>
            </a:r>
            <a:r>
              <a:rPr lang="en-US" dirty="0" smtClean="0"/>
              <a:t>/</a:t>
            </a:r>
            <a:r>
              <a:rPr lang="en-US" dirty="0" err="1" smtClean="0"/>
              <a:t>IPython</a:t>
            </a:r>
            <a:r>
              <a:rPr lang="en-US" dirty="0" smtClean="0"/>
              <a:t> notebook / </a:t>
            </a:r>
            <a:r>
              <a:rPr lang="en-US" dirty="0" err="1" smtClean="0"/>
              <a:t>RStudio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18439"/>
            <a:ext cx="4718026" cy="48571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2074" y="1917120"/>
            <a:ext cx="5531926" cy="4677339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2611717" y="4310781"/>
            <a:ext cx="492392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Versatile, annotation, sharing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 smtClean="0">
                <a:sym typeface="Zapf Dingbats"/>
              </a:rPr>
              <a:t> Installation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3193498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Tool-specific graphical </a:t>
            </a:r>
            <a:r>
              <a:rPr lang="en-US" dirty="0" smtClean="0"/>
              <a:t>interface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95"/>
            <a:ext cx="3857672" cy="433246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130" y="3057678"/>
            <a:ext cx="5645739" cy="3558959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749131" y="4792560"/>
            <a:ext cx="6352153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No installation, documentation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Each interface different, do one thing only, lack </a:t>
            </a:r>
            <a:r>
              <a:rPr lang="en-US" sz="2800" dirty="0">
                <a:sym typeface="Zapf Dingbats"/>
              </a:rPr>
              <a:t>of interoperability (</a:t>
            </a:r>
            <a:r>
              <a:rPr lang="en-US" sz="2800" dirty="0" smtClean="0">
                <a:sym typeface="Zapf Dingbats"/>
              </a:rPr>
              <a:t>‘piping’)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423255887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43000"/>
            <a:ext cx="9144000" cy="5715000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Autofit/>
          </a:bodyPr>
          <a:lstStyle/>
          <a:p>
            <a:pPr>
              <a:tabLst>
                <a:tab pos="857250" algn="l"/>
              </a:tabLst>
            </a:pPr>
            <a:r>
              <a:rPr lang="en-US" sz="3600" dirty="0" smtClean="0"/>
              <a:t>Web-based graphical </a:t>
            </a:r>
            <a:r>
              <a:rPr lang="en-US" sz="3600" dirty="0"/>
              <a:t>analysis </a:t>
            </a:r>
            <a:r>
              <a:rPr lang="en-US" sz="3600" dirty="0" smtClean="0"/>
              <a:t>framework</a:t>
            </a:r>
            <a:endParaRPr lang="en-US" sz="3600" dirty="0"/>
          </a:p>
        </p:txBody>
      </p:sp>
      <p:sp>
        <p:nvSpPr>
          <p:cNvPr id="6" name="Rectangle 5"/>
          <p:cNvSpPr/>
          <p:nvPr/>
        </p:nvSpPr>
        <p:spPr>
          <a:xfrm>
            <a:off x="2324188" y="4310781"/>
            <a:ext cx="6639682" cy="954107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 smtClean="0">
                <a:sym typeface="Zapf Dingbats"/>
              </a:rPr>
              <a:t>Powerful, unified interface, reproducibility</a:t>
            </a:r>
            <a:endParaRPr lang="en-US" sz="2800" dirty="0" smtClean="0"/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</a:t>
            </a:r>
            <a:r>
              <a:rPr lang="en-US" sz="2800" dirty="0" smtClean="0">
                <a:sym typeface="Zapf Dingbats"/>
              </a:rPr>
              <a:t>Does it have </a:t>
            </a:r>
            <a:r>
              <a:rPr lang="en-US" sz="2800" i="1" dirty="0" smtClean="0">
                <a:sym typeface="Zapf Dingbats"/>
              </a:rPr>
              <a:t>your</a:t>
            </a:r>
            <a:r>
              <a:rPr lang="en-US" sz="2800" dirty="0" smtClean="0">
                <a:sym typeface="Zapf Dingbats"/>
              </a:rPr>
              <a:t> tool?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211777159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130980"/>
            <a:ext cx="7429500" cy="4727019"/>
          </a:xfrm>
          <a:prstGeom prst="rect">
            <a:avLst/>
          </a:prstGeom>
        </p:spPr>
      </p:pic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Commercial analysis </a:t>
            </a:r>
            <a:r>
              <a:rPr lang="en-US" dirty="0" smtClean="0"/>
              <a:t>software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79172" y="1020936"/>
            <a:ext cx="3749848" cy="110828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24188" y="4310781"/>
            <a:ext cx="6639682" cy="1384995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r>
              <a:rPr lang="en-US" sz="2800" dirty="0" smtClean="0">
                <a:solidFill>
                  <a:srgbClr val="008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✔</a:t>
            </a:r>
            <a:r>
              <a:rPr lang="en-US" sz="2800" dirty="0">
                <a:sym typeface="Zapf Dingbats"/>
              </a:rPr>
              <a:t>Typically very user-</a:t>
            </a:r>
            <a:r>
              <a:rPr lang="en-US" sz="2800" dirty="0" smtClean="0">
                <a:sym typeface="Zapf Dingbats"/>
              </a:rPr>
              <a:t>friendly, good support</a:t>
            </a:r>
            <a:endParaRPr lang="en-US" sz="2800" dirty="0">
              <a:sym typeface="Zapf Dingbats"/>
            </a:endParaRPr>
          </a:p>
          <a:p>
            <a:r>
              <a:rPr lang="en-US" sz="2800" dirty="0" smtClean="0">
                <a:solidFill>
                  <a:srgbClr val="FF0000"/>
                </a:solidFill>
                <a:latin typeface="Zapf Dingbats"/>
                <a:ea typeface="Zapf Dingbats"/>
                <a:cs typeface="Zapf Dingbats"/>
                <a:sym typeface="Zapf Dingbats"/>
              </a:rPr>
              <a:t>✖</a:t>
            </a:r>
            <a:r>
              <a:rPr lang="en-US" sz="2800" dirty="0">
                <a:sym typeface="Zapf Dingbats"/>
              </a:rPr>
              <a:t> Lock-</a:t>
            </a:r>
            <a:r>
              <a:rPr lang="en-US" sz="2800" dirty="0" smtClean="0">
                <a:sym typeface="Zapf Dingbats"/>
              </a:rPr>
              <a:t>in, not transparent, often </a:t>
            </a:r>
            <a:r>
              <a:rPr lang="en-US" sz="2800" dirty="0">
                <a:sym typeface="Zapf Dingbats"/>
              </a:rPr>
              <a:t>hard to </a:t>
            </a:r>
            <a:r>
              <a:rPr lang="en-US" sz="2800" dirty="0" smtClean="0">
                <a:sym typeface="Zapf Dingbats"/>
              </a:rPr>
              <a:t>customize</a:t>
            </a:r>
            <a:endParaRPr lang="en-US" sz="2800" dirty="0">
              <a:sym typeface="Zapf Dingbats"/>
            </a:endParaRPr>
          </a:p>
        </p:txBody>
      </p:sp>
    </p:spTree>
    <p:extLst>
      <p:ext uri="{BB962C8B-B14F-4D97-AF65-F5344CB8AC3E}">
        <p14:creationId xmlns:p14="http://schemas.microsoft.com/office/powerpoint/2010/main" val="159449859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i="1" dirty="0" err="1"/>
              <a:t>Planktothrix</a:t>
            </a:r>
            <a:r>
              <a:rPr lang="en-US" i="1" dirty="0"/>
              <a:t> </a:t>
            </a:r>
            <a:r>
              <a:rPr lang="en-US" i="1" dirty="0" err="1"/>
              <a:t>rubescens</a:t>
            </a:r>
            <a:r>
              <a:rPr lang="en-US" i="1" dirty="0"/>
              <a:t> </a:t>
            </a:r>
            <a:r>
              <a:rPr lang="en-US" dirty="0"/>
              <a:t>NIVA CYA 98</a:t>
            </a:r>
          </a:p>
          <a:p>
            <a:endParaRPr lang="en-US" dirty="0" smtClean="0"/>
          </a:p>
          <a:p>
            <a:r>
              <a:rPr lang="en-US" dirty="0" smtClean="0"/>
              <a:t>Cyanobacteria</a:t>
            </a:r>
          </a:p>
          <a:p>
            <a:endParaRPr lang="en-US" dirty="0" smtClean="0"/>
          </a:p>
          <a:p>
            <a:r>
              <a:rPr lang="en-US" dirty="0" smtClean="0"/>
              <a:t>(</a:t>
            </a:r>
            <a:r>
              <a:rPr lang="en-US" dirty="0"/>
              <a:t>blue-green </a:t>
            </a:r>
            <a:r>
              <a:rPr lang="en-US" dirty="0" smtClean="0"/>
              <a:t>algae)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8446" y="1944265"/>
            <a:ext cx="2861517" cy="39322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315460" y="1759599"/>
            <a:ext cx="204530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b="1" dirty="0"/>
              <a:t>Specimen</a:t>
            </a:r>
          </a:p>
        </p:txBody>
      </p:sp>
    </p:spTree>
    <p:extLst>
      <p:ext uri="{BB962C8B-B14F-4D97-AF65-F5344CB8AC3E}">
        <p14:creationId xmlns:p14="http://schemas.microsoft.com/office/powerpoint/2010/main" val="2790488134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545465" y="1294506"/>
            <a:ext cx="605307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/>
              <a:t>B</a:t>
            </a:r>
            <a:r>
              <a:rPr lang="en-US" sz="2800" dirty="0" smtClean="0"/>
              <a:t>ioinformatics = low priority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5800" y="4749431"/>
            <a:ext cx="6541000" cy="1898443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3060361" y="4270009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255535848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important, </a:t>
            </a:r>
            <a:r>
              <a:rPr lang="en-US" sz="2800" dirty="0"/>
              <a:t>but intermittent</a:t>
            </a:r>
          </a:p>
        </p:txBody>
      </p:sp>
      <p:sp>
        <p:nvSpPr>
          <p:cNvPr id="6" name="Rectangle 5"/>
          <p:cNvSpPr/>
          <p:nvPr/>
        </p:nvSpPr>
        <p:spPr>
          <a:xfrm>
            <a:off x="487930" y="1853076"/>
            <a:ext cx="281233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Web</a:t>
            </a:r>
            <a:r>
              <a:rPr lang="en-US" sz="2400" dirty="0"/>
              <a:t>-based solutions 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/>
          <a:srcRect t="4361" r="44055" b="63142"/>
          <a:stretch/>
        </p:blipFill>
        <p:spPr>
          <a:xfrm>
            <a:off x="0" y="2422576"/>
            <a:ext cx="4521537" cy="1641486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250959" y="4500841"/>
            <a:ext cx="48439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Basic </a:t>
            </a:r>
            <a:r>
              <a:rPr lang="en-US" sz="2400" dirty="0"/>
              <a:t>command line to run </a:t>
            </a:r>
            <a:r>
              <a:rPr lang="en-US" sz="2400" dirty="0" smtClean="0"/>
              <a:t>programs</a:t>
            </a:r>
            <a:endParaRPr lang="en-US" sz="2400" dirty="0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/>
          <a:srcRect r="13462" b="72159"/>
          <a:stretch/>
        </p:blipFill>
        <p:spPr>
          <a:xfrm>
            <a:off x="4658279" y="2578393"/>
            <a:ext cx="4485721" cy="1485669"/>
          </a:xfrm>
          <a:prstGeom prst="rect">
            <a:avLst/>
          </a:prstGeom>
        </p:spPr>
      </p:pic>
      <p:sp>
        <p:nvSpPr>
          <p:cNvPr id="16" name="Rectangle 15"/>
          <p:cNvSpPr/>
          <p:nvPr/>
        </p:nvSpPr>
        <p:spPr>
          <a:xfrm>
            <a:off x="5324646" y="1853076"/>
            <a:ext cx="242887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err="1" smtClean="0"/>
              <a:t>IPython</a:t>
            </a:r>
            <a:r>
              <a:rPr lang="en-US" sz="2400" dirty="0" smtClean="0"/>
              <a:t> notebook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1850756" y="4025933"/>
            <a:ext cx="3517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R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47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>
            <a:normAutofit/>
          </a:bodyPr>
          <a:lstStyle/>
          <a:p>
            <a:pPr>
              <a:tabLst>
                <a:tab pos="857250" algn="l"/>
              </a:tabLst>
            </a:pPr>
            <a:r>
              <a:rPr lang="en-US" dirty="0"/>
              <a:t>What's best for you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575057" y="1294506"/>
            <a:ext cx="799388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 smtClean="0"/>
              <a:t>Bioinformatics = your life</a:t>
            </a:r>
            <a:endParaRPr lang="en-US" sz="2800" dirty="0"/>
          </a:p>
        </p:txBody>
      </p:sp>
      <p:sp>
        <p:nvSpPr>
          <p:cNvPr id="6" name="Rectangle 5"/>
          <p:cNvSpPr/>
          <p:nvPr/>
        </p:nvSpPr>
        <p:spPr>
          <a:xfrm>
            <a:off x="487930" y="1855358"/>
            <a:ext cx="308314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/>
              <a:t>Programming language</a:t>
            </a:r>
            <a:endParaRPr lang="en-US" sz="2400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89757" y="4962507"/>
            <a:ext cx="4622463" cy="1341612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4676634" y="4500841"/>
            <a:ext cx="399265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smtClean="0"/>
              <a:t>More advanced command line</a:t>
            </a:r>
            <a:endParaRPr lang="en-US" sz="2400" dirty="0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b="36764"/>
          <a:stretch/>
        </p:blipFill>
        <p:spPr>
          <a:xfrm>
            <a:off x="203666" y="4500841"/>
            <a:ext cx="4058026" cy="2222074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824" y="2452120"/>
            <a:ext cx="6613152" cy="1919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311013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5" name="Rectangle 1"/>
          <p:cNvSpPr>
            <a:spLocks noGrp="1" noChangeArrowheads="1"/>
          </p:cNvSpPr>
          <p:nvPr>
            <p:ph type="body" idx="1"/>
          </p:nvPr>
        </p:nvSpPr>
        <p:spPr>
          <a:xfrm>
            <a:off x="891540" y="1943100"/>
            <a:ext cx="7429500" cy="4023360"/>
          </a:xfrm>
          <a:ln/>
        </p:spPr>
        <p:txBody>
          <a:bodyPr/>
          <a:lstStyle/>
          <a:p>
            <a:pPr marL="632937">
              <a:spcBef>
                <a:spcPct val="0"/>
              </a:spcBef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Use the simplest (for you) tools suited for the job!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Do what is effective, not what looks efficient (cool)</a:t>
            </a:r>
          </a:p>
          <a:p>
            <a:pPr marL="632937">
              <a:tabLst>
                <a:tab pos="1090137" algn="l"/>
                <a:tab pos="1090137" algn="l"/>
                <a:tab pos="1090137" algn="l"/>
                <a:tab pos="1090137" algn="l"/>
              </a:tabLst>
            </a:pPr>
            <a:r>
              <a:rPr lang="en-US" dirty="0"/>
              <a:t>It's always good to learn, but it's not necessarily best spent </a:t>
            </a:r>
            <a:r>
              <a:rPr lang="en-US" dirty="0" smtClean="0"/>
              <a:t>effort</a:t>
            </a:r>
            <a:endParaRPr lang="en-US" dirty="0"/>
          </a:p>
        </p:txBody>
      </p:sp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ln/>
        </p:spPr>
        <p:txBody>
          <a:bodyPr/>
          <a:lstStyle/>
          <a:p>
            <a:pPr>
              <a:tabLst>
                <a:tab pos="857250" algn="l"/>
              </a:tabLst>
            </a:pPr>
            <a:r>
              <a:rPr lang="en-US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238442445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8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865" grpId="0" build="p" bldLvl="5" autoUpdateAnimBg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3600" dirty="0"/>
              <a:t>How to </a:t>
            </a:r>
            <a:r>
              <a:rPr lang="en-US" sz="3600" dirty="0" smtClean="0"/>
              <a:t>become an efficient </a:t>
            </a:r>
            <a:r>
              <a:rPr lang="en-US" sz="3600" dirty="0" err="1" smtClean="0"/>
              <a:t>bioinformatician</a:t>
            </a:r>
            <a:endParaRPr lang="en-US" sz="36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3306" y="1962024"/>
            <a:ext cx="4462948" cy="901515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014086" y="2905986"/>
            <a:ext cx="4572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/>
              <a:t>http://software-</a:t>
            </a:r>
            <a:r>
              <a:rPr lang="en-US" dirty="0" err="1" smtClean="0"/>
              <a:t>carpentry.org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414935"/>
            <a:ext cx="9144000" cy="344306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463208" y="5163563"/>
            <a:ext cx="33839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doi:10.1371/journal.pcbi.1003285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8595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093" y="236686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1570055" y="462529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250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8677" y="2415468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091710" y="4599087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5305580" y="1701034"/>
            <a:ext cx="538160" cy="714434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 flipH="1">
            <a:off x="3209117" y="1917700"/>
            <a:ext cx="617327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812229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6221486" y="4029089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2164857" y="5834592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5574114" y="5786937"/>
            <a:ext cx="12947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 smtClean="0"/>
              <a:t>Assembly?</a:t>
            </a:r>
            <a:endParaRPr lang="en-US" sz="2000" dirty="0"/>
          </a:p>
        </p:txBody>
      </p:sp>
      <p:cxnSp>
        <p:nvCxnSpPr>
          <p:cNvPr id="33" name="Straight Arrow Connector 32"/>
          <p:cNvCxnSpPr/>
          <p:nvPr/>
        </p:nvCxnSpPr>
        <p:spPr>
          <a:xfrm>
            <a:off x="2812229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6221486" y="530697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779896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howdidistart</a:t>
            </a:r>
            <a:endParaRPr lang="en-US" dirty="0"/>
          </a:p>
        </p:txBody>
      </p:sp>
      <p:pic>
        <p:nvPicPr>
          <p:cNvPr id="4" name="Picture 3" descr="Planktothrix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879" y="1016400"/>
            <a:ext cx="910831" cy="1251645"/>
          </a:xfrm>
          <a:prstGeom prst="rect">
            <a:avLst/>
          </a:prstGeom>
        </p:spPr>
      </p:pic>
      <p:pic>
        <p:nvPicPr>
          <p:cNvPr id="6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3412" y="1701034"/>
            <a:ext cx="1670273" cy="1571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946375" y="3959462"/>
            <a:ext cx="248434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Half a million reads</a:t>
            </a:r>
          </a:p>
          <a:p>
            <a:pPr algn="ctr"/>
            <a:r>
              <a:rPr lang="en-US" sz="2000" dirty="0" smtClean="0"/>
              <a:t>Average length 260 </a:t>
            </a:r>
            <a:r>
              <a:rPr lang="en-US" sz="2000" dirty="0" err="1" smtClean="0"/>
              <a:t>nt</a:t>
            </a:r>
            <a:endParaRPr lang="en-US" sz="20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1486" y="1701034"/>
            <a:ext cx="1645618" cy="147368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5914519" y="4101319"/>
            <a:ext cx="225955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000" dirty="0" smtClean="0"/>
              <a:t>10 million reads</a:t>
            </a:r>
          </a:p>
          <a:p>
            <a:pPr algn="ctr"/>
            <a:r>
              <a:rPr lang="en-US" sz="2000" dirty="0" smtClean="0"/>
              <a:t>33 nucleotides each</a:t>
            </a:r>
            <a:endParaRPr lang="en-US" sz="2000" dirty="0"/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5262800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063813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044295" y="3418443"/>
            <a:ext cx="0" cy="541019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 flipH="1">
            <a:off x="3023685" y="1532132"/>
            <a:ext cx="958686" cy="49776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3982371" y="4101319"/>
            <a:ext cx="1171019" cy="1276565"/>
            <a:chOff x="3982371" y="4101319"/>
            <a:chExt cx="1171019" cy="1276565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175692" y="4403255"/>
              <a:ext cx="850900" cy="698500"/>
            </a:xfrm>
            <a:prstGeom prst="rect">
              <a:avLst/>
            </a:prstGeom>
          </p:spPr>
        </p:pic>
        <p:cxnSp>
          <p:nvCxnSpPr>
            <p:cNvPr id="25" name="Straight Connector 24"/>
            <p:cNvCxnSpPr/>
            <p:nvPr/>
          </p:nvCxnSpPr>
          <p:spPr>
            <a:xfrm flipH="1">
              <a:off x="3982371" y="410131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4044051" y="4128979"/>
              <a:ext cx="1109339" cy="1248905"/>
            </a:xfrm>
            <a:prstGeom prst="line">
              <a:avLst/>
            </a:prstGeom>
            <a:ln w="38100" cmpd="sng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2063813" y="4667348"/>
            <a:ext cx="4965168" cy="1733156"/>
            <a:chOff x="2063813" y="4667348"/>
            <a:chExt cx="4965168" cy="1733156"/>
          </a:xfrm>
        </p:grpSpPr>
        <p:cxnSp>
          <p:nvCxnSpPr>
            <p:cNvPr id="33" name="Straight Arrow Connector 32"/>
            <p:cNvCxnSpPr/>
            <p:nvPr/>
          </p:nvCxnSpPr>
          <p:spPr>
            <a:xfrm>
              <a:off x="2063813" y="4667348"/>
              <a:ext cx="1366911" cy="710536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 flipH="1">
              <a:off x="5946750" y="4809205"/>
              <a:ext cx="1082231" cy="541019"/>
            </a:xfrm>
            <a:prstGeom prst="straightConnector1">
              <a:avLst/>
            </a:prstGeom>
            <a:ln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17" name="Picture 1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738633" y="5568449"/>
              <a:ext cx="1765871" cy="698500"/>
            </a:xfrm>
            <a:prstGeom prst="rect">
              <a:avLst/>
            </a:prstGeom>
          </p:spPr>
        </p:pic>
        <p:pic>
          <p:nvPicPr>
            <p:cNvPr id="22" name="Picture 2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631130" y="5575004"/>
              <a:ext cx="762000" cy="825500"/>
            </a:xfrm>
            <a:prstGeom prst="rect">
              <a:avLst/>
            </a:prstGeom>
          </p:spPr>
        </p:pic>
        <p:sp>
          <p:nvSpPr>
            <p:cNvPr id="28" name="TextBox 27"/>
            <p:cNvSpPr txBox="1"/>
            <p:nvPr/>
          </p:nvSpPr>
          <p:spPr>
            <a:xfrm>
              <a:off x="6393130" y="5700910"/>
              <a:ext cx="55221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Perl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662459577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 summary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686090" y="6467150"/>
            <a:ext cx="34579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dirty="0" smtClean="0"/>
              <a:t>From </a:t>
            </a:r>
            <a:r>
              <a:rPr lang="en-US" dirty="0" err="1" smtClean="0"/>
              <a:t>flickr</a:t>
            </a:r>
            <a:r>
              <a:rPr lang="en-US" dirty="0" smtClean="0"/>
              <a:t>, </a:t>
            </a:r>
            <a:r>
              <a:rPr lang="en-US" dirty="0"/>
              <a:t>user </a:t>
            </a:r>
            <a:r>
              <a:rPr lang="en-US" dirty="0" err="1"/>
              <a:t>lesterpubliclibrary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0980" y="1143032"/>
            <a:ext cx="3207784" cy="4571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605730"/>
      </p:ext>
    </p:extLst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smtClean="0"/>
              <a:t>‘Reproducible research’?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6513079"/>
            <a:ext cx="1121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Wikipedia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387749" y="1296874"/>
            <a:ext cx="6676434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dirty="0" smtClean="0"/>
              <a:t>“Reproducibility </a:t>
            </a:r>
            <a:r>
              <a:rPr lang="en-US" sz="2400" dirty="0"/>
              <a:t>is the ability of an entire experiment or study to be </a:t>
            </a:r>
            <a:r>
              <a:rPr lang="en-US" sz="2400" dirty="0" smtClean="0"/>
              <a:t>reproduced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either </a:t>
            </a:r>
            <a:r>
              <a:rPr lang="en-US" sz="2400" dirty="0"/>
              <a:t>by the researcher or by someone else working independently</a:t>
            </a:r>
            <a:r>
              <a:rPr lang="en-US" sz="2400" dirty="0" smtClean="0"/>
              <a:t>.</a:t>
            </a:r>
          </a:p>
          <a:p>
            <a:pPr algn="ctr"/>
            <a:endParaRPr lang="en-US" sz="2400" dirty="0"/>
          </a:p>
          <a:p>
            <a:pPr algn="ctr"/>
            <a:r>
              <a:rPr lang="en-US" sz="2400" dirty="0" smtClean="0"/>
              <a:t> </a:t>
            </a:r>
            <a:r>
              <a:rPr lang="en-US" sz="2400" dirty="0"/>
              <a:t>It is one of the main principles of the scientific </a:t>
            </a:r>
            <a:r>
              <a:rPr lang="en-US" sz="2400" dirty="0" smtClean="0"/>
              <a:t>method.”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45200" y="4095949"/>
            <a:ext cx="2794000" cy="255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626631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4377</TotalTime>
  <Words>1016</Words>
  <Application>Microsoft Macintosh PowerPoint</Application>
  <PresentationFormat>On-screen Show (4:3)</PresentationFormat>
  <Paragraphs>186</Paragraphs>
  <Slides>54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54</vt:i4>
      </vt:variant>
    </vt:vector>
  </HeadingPairs>
  <TitlesOfParts>
    <vt:vector size="55" baseType="lpstr">
      <vt:lpstr>Office Theme</vt:lpstr>
      <vt:lpstr>Thoughts on reproducibility</vt:lpstr>
      <vt:lpstr>whoami</vt:lpstr>
      <vt:lpstr>whatdoido</vt:lpstr>
      <vt:lpstr>howdidistart</vt:lpstr>
      <vt:lpstr>howdidistart</vt:lpstr>
      <vt:lpstr>howdidistart</vt:lpstr>
      <vt:lpstr>howdidistart</vt:lpstr>
      <vt:lpstr>In summary</vt:lpstr>
      <vt:lpstr>What is ‘Reproducible research’?</vt:lpstr>
      <vt:lpstr>Reproducibility: why?</vt:lpstr>
      <vt:lpstr>The worst case</vt:lpstr>
      <vt:lpstr>How bad is it?</vt:lpstr>
      <vt:lpstr>How bad is it?</vt:lpstr>
      <vt:lpstr>A reproducibility crisis?</vt:lpstr>
      <vt:lpstr>A reproducibility crisis?</vt:lpstr>
      <vt:lpstr>An example from our own work</vt:lpstr>
      <vt:lpstr>An example from our own work</vt:lpstr>
      <vt:lpstr>An exercise in reproducibility</vt:lpstr>
      <vt:lpstr>Blast</vt:lpstr>
      <vt:lpstr>Solutions</vt:lpstr>
      <vt:lpstr>Reproducibility spectrum</vt:lpstr>
      <vt:lpstr>Reproducibility and reusability</vt:lpstr>
      <vt:lpstr>Reproducibility: why?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How to make your research reproducible</vt:lpstr>
      <vt:lpstr>PowerPoint Presentation</vt:lpstr>
      <vt:lpstr>Group exercise</vt:lpstr>
      <vt:lpstr>Interacting with bioinformatics functionality</vt:lpstr>
      <vt:lpstr>What tools can/do you use?</vt:lpstr>
      <vt:lpstr>Microsoft Word</vt:lpstr>
      <vt:lpstr>Microsoft Excel</vt:lpstr>
      <vt:lpstr>Microsoft Excel</vt:lpstr>
      <vt:lpstr>Unix shell</vt:lpstr>
      <vt:lpstr>Unix shell</vt:lpstr>
      <vt:lpstr>Dependency hell</vt:lpstr>
      <vt:lpstr>Dependency hell</vt:lpstr>
      <vt:lpstr>Shell command ‘language’</vt:lpstr>
      <vt:lpstr>Shell command ‘language’</vt:lpstr>
      <vt:lpstr>Programming language</vt:lpstr>
      <vt:lpstr>Python versus R</vt:lpstr>
      <vt:lpstr>Jupyter/IPython notebook / RStudio</vt:lpstr>
      <vt:lpstr>Tool-specific graphical interface</vt:lpstr>
      <vt:lpstr>Web-based graphical analysis framework</vt:lpstr>
      <vt:lpstr>Commercial analysis software</vt:lpstr>
      <vt:lpstr>What's best for you?</vt:lpstr>
      <vt:lpstr>What's best for you?</vt:lpstr>
      <vt:lpstr>What's best for you?</vt:lpstr>
      <vt:lpstr>Conclusion</vt:lpstr>
      <vt:lpstr>How to become an efficient bioinformatician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improved reference genome for Atlantic cod</dc:title>
  <dc:creator>Bruker ved UiO</dc:creator>
  <cp:lastModifiedBy>Alexander  Nederbragt</cp:lastModifiedBy>
  <cp:revision>148</cp:revision>
  <cp:lastPrinted>2013-10-07T07:28:53Z</cp:lastPrinted>
  <dcterms:created xsi:type="dcterms:W3CDTF">2013-04-03T08:21:28Z</dcterms:created>
  <dcterms:modified xsi:type="dcterms:W3CDTF">2015-10-08T14:12:04Z</dcterms:modified>
</cp:coreProperties>
</file>